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441" r:id="rId3"/>
    <p:sldId id="540" r:id="rId5"/>
    <p:sldId id="442" r:id="rId6"/>
    <p:sldId id="343" r:id="rId7"/>
    <p:sldId id="443" r:id="rId8"/>
    <p:sldId id="444" r:id="rId9"/>
    <p:sldId id="445" r:id="rId10"/>
    <p:sldId id="380" r:id="rId11"/>
    <p:sldId id="547" r:id="rId12"/>
    <p:sldId id="548" r:id="rId13"/>
    <p:sldId id="549" r:id="rId14"/>
    <p:sldId id="545" r:id="rId15"/>
    <p:sldId id="551" r:id="rId16"/>
    <p:sldId id="552"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44000" cy="5143500"/>
          </a:xfrm>
          <a:prstGeom prst="rect">
            <a:avLst/>
          </a:prstGeom>
          <a:noFill/>
          <a:ln w="9525">
            <a:noFill/>
          </a:ln>
        </p:spPr>
      </p:pic>
      <p:sp>
        <p:nvSpPr>
          <p:cNvPr id="2051" name="Rectangle 3"/>
          <p:cNvSpPr>
            <a:spLocks noGrp="1" noChangeArrowheads="1"/>
          </p:cNvSpPr>
          <p:nvPr>
            <p:ph type="ctrTitle"/>
          </p:nvPr>
        </p:nvSpPr>
        <p:spPr>
          <a:xfrm>
            <a:off x="1547813" y="1276350"/>
            <a:ext cx="6908800" cy="812006"/>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1547813" y="2195513"/>
            <a:ext cx="6913562" cy="131445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275EE38-1560-4543-B65C-40BD61BB92F2}" type="datetimeFigureOut">
              <a:rPr lang="en-US" smtClean="0"/>
            </a:fld>
            <a:endParaRPr lang="en-US"/>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5F533B4F-60C7-445E-9813-BC2C392C2510}"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3"/>
          <a:stretch>
            <a:fillRect/>
          </a:stretch>
        </p:blipFill>
        <p:spPr>
          <a:xfrm>
            <a:off x="-6350" y="0"/>
            <a:ext cx="9150350" cy="5143500"/>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p>
            <a:r>
              <a:rPr lang="en-US" sz="1600" b="1" dirty="0">
                <a:solidFill>
                  <a:schemeClr val="bg1"/>
                </a:solidFill>
              </a:rPr>
              <a:t> Detecting Spam Emails</a:t>
            </a:r>
            <a:endParaRPr lang="en-US" sz="1600" b="1" dirty="0">
              <a:solidFill>
                <a:schemeClr val="bg1"/>
              </a:solidFill>
            </a:endParaRP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2.xml"/><Relationship Id="rId3" Type="http://schemas.openxmlformats.org/officeDocument/2006/relationships/image" Target="../media/image20.png"/><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hyperlink" Target="https://www.kaggle.com/learn" TargetMode="External"/><Relationship Id="rId2" Type="http://schemas.openxmlformats.org/officeDocument/2006/relationships/hyperlink" Target="https://www.udacity.com/" TargetMode="External"/><Relationship Id="rId1" Type="http://schemas.openxmlformats.org/officeDocument/2006/relationships/hyperlink" Target="https://www.coursera.or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sv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p:cNvPicPr>
              <a:picLocks noChangeAspect="1"/>
            </p:cNvPicPr>
            <p:nvPr/>
          </p:nvPicPr>
          <p:blipFill rotWithShape="1">
            <a:blip r:embed="rId1"/>
            <a:srcRect b="15546"/>
            <a:stretch>
              <a:fillRect/>
            </a:stretch>
          </p:blipFill>
          <p:spPr>
            <a:xfrm>
              <a:off x="-10160" y="-66567"/>
              <a:ext cx="9208395" cy="5179723"/>
            </a:xfrm>
            <a:prstGeom prst="rect">
              <a:avLst/>
            </a:prstGeom>
          </p:spPr>
        </p:pic>
        <p:sp>
          <p:nvSpPr>
            <p:cNvPr id="6"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p:cNvSpPr txBox="1"/>
          <p:nvPr/>
        </p:nvSpPr>
        <p:spPr>
          <a:xfrm>
            <a:off x="1281240" y="4231479"/>
            <a:ext cx="5270699"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GOWTHAM MUGESH S</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                    au61772111030</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3937210" y="1670103"/>
            <a:ext cx="1443387" cy="10490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3" name="Google Shape;62;g5fab984687_2_0"/>
          <p:cNvSpPr txBox="1"/>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800"/>
              </a:spcAft>
              <a:buClr>
                <a:srgbClr val="213163"/>
              </a:buClr>
            </a:pPr>
            <a:r>
              <a:rPr lang="en-US" b="1" dirty="0"/>
              <a:t>Dataset Description:</a:t>
            </a:r>
            <a:endParaRPr lang="en-US" b="1" dirty="0"/>
          </a:p>
        </p:txBody>
      </p:sp>
      <p:sp>
        <p:nvSpPr>
          <p:cNvPr id="5" name="Rectangle: Rounded Corners 4"/>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endParaRPr lang="en-US" sz="1400" spc="1" dirty="0">
              <a:solidFill>
                <a:schemeClr val="tx1"/>
              </a:solidFill>
              <a:latin typeface="IBM Plex Sans"/>
            </a:endParaRPr>
          </a:p>
        </p:txBody>
      </p:sp>
      <p:sp>
        <p:nvSpPr>
          <p:cNvPr id="6" name="Rectangle: Rounded Corners 5"/>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endParaRPr lang="en-US" sz="1400" spc="1" dirty="0">
              <a:solidFill>
                <a:schemeClr val="tx1"/>
              </a:solidFill>
              <a:latin typeface="IBM Plex Sans"/>
            </a:endParaRPr>
          </a:p>
        </p:txBody>
      </p:sp>
      <p:sp>
        <p:nvSpPr>
          <p:cNvPr id="8" name="Rectangle: Rounded Corners 7"/>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endParaRPr lang="en-US" sz="1400" spc="1" dirty="0">
              <a:solidFill>
                <a:schemeClr val="tx1"/>
              </a:solidFill>
              <a:latin typeface="IBM Plex Sans"/>
            </a:endParaRPr>
          </a:p>
        </p:txBody>
      </p:sp>
      <p:sp>
        <p:nvSpPr>
          <p:cNvPr id="9" name="Rectangle: Rounded Corners 8"/>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5" name="Google Shape;62;g5fab984687_2_0"/>
          <p:cNvSpPr txBox="1"/>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r>
              <a:rPr lang="en-IN" b="0" i="0" dirty="0">
                <a:solidFill>
                  <a:schemeClr val="tx1"/>
                </a:solidFill>
                <a:effectLst/>
                <a:latin typeface="Söhne"/>
              </a:rPr>
              <a:t>Algorithm:</a:t>
            </a:r>
            <a:endParaRPr lang="en-IN" b="0" i="0" dirty="0">
              <a:solidFill>
                <a:schemeClr val="tx1"/>
              </a:solidFill>
              <a:effectLst/>
              <a:latin typeface="Söhne"/>
            </a:endParaRP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endParaRPr lang="en-IN" b="0" i="0" dirty="0">
              <a:solidFill>
                <a:schemeClr val="tx1"/>
              </a:solidFill>
              <a:effectLst/>
              <a:latin typeface="Söhne"/>
            </a:endParaRP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endParaRPr lang="en-IN" b="0" i="0" dirty="0">
              <a:solidFill>
                <a:schemeClr val="tx1"/>
              </a:solidFill>
              <a:effectLst/>
              <a:latin typeface="Söhne"/>
            </a:endParaRPr>
          </a:p>
          <a:p>
            <a:pPr algn="l"/>
            <a:r>
              <a:rPr lang="en-IN" b="0" i="0" dirty="0">
                <a:solidFill>
                  <a:schemeClr val="tx1"/>
                </a:solidFill>
                <a:effectLst/>
                <a:latin typeface="Söhne"/>
              </a:rPr>
              <a:t>Algorithm Steps:</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endParaRPr lang="en-IN" b="0" i="0" dirty="0">
              <a:solidFill>
                <a:schemeClr val="tx1"/>
              </a:solidFill>
              <a:effectLst/>
              <a:latin typeface="Söh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Result</a:t>
            </a:r>
            <a:endParaRPr lang="en-US" sz="1600" b="1" dirty="0">
              <a:solidFill>
                <a:srgbClr val="213163"/>
              </a:solidFill>
            </a:endParaRPr>
          </a:p>
        </p:txBody>
      </p:sp>
      <p:pic>
        <p:nvPicPr>
          <p:cNvPr id="6" name="Picture 5" descr="Screenshot 2024-04-19 200046"/>
          <p:cNvPicPr>
            <a:picLocks noChangeAspect="1"/>
          </p:cNvPicPr>
          <p:nvPr/>
        </p:nvPicPr>
        <p:blipFill>
          <a:blip r:embed="rId1"/>
          <a:stretch>
            <a:fillRect/>
          </a:stretch>
        </p:blipFill>
        <p:spPr>
          <a:xfrm>
            <a:off x="718820" y="1203325"/>
            <a:ext cx="6752590" cy="31864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endParaRPr lang="en-US" sz="1600" b="1" dirty="0">
              <a:solidFill>
                <a:srgbClr val="213163"/>
              </a:solidFill>
            </a:endParaRPr>
          </a:p>
        </p:txBody>
      </p:sp>
      <p:sp>
        <p:nvSpPr>
          <p:cNvPr id="3" name="Google Shape;62;g5fab984687_2_0"/>
          <p:cNvSpPr txBox="1"/>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endParaRPr lang="en-US" b="0" i="0" dirty="0">
              <a:solidFill>
                <a:schemeClr val="tx1"/>
              </a:solidFill>
              <a:effectLst/>
              <a:latin typeface="Söhne"/>
            </a:endParaRPr>
          </a:p>
        </p:txBody>
      </p:sp>
      <p:pic>
        <p:nvPicPr>
          <p:cNvPr id="4" name="Picture 2" descr="Abstract background with futuristic elemen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Video of the Project</a:t>
            </a:r>
            <a:endParaRPr lang="en-US" sz="1600" b="1" dirty="0">
              <a:solidFill>
                <a:srgbClr val="213163"/>
              </a:solidFill>
            </a:endParaRPr>
          </a:p>
        </p:txBody>
      </p:sp>
      <p:pic>
        <p:nvPicPr>
          <p:cNvPr id="3" name="naan ,udhal">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791210" y="1356995"/>
            <a:ext cx="7595235" cy="327723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endParaRPr lang="en-US" b="0" i="0" dirty="0">
              <a:solidFill>
                <a:schemeClr val="tx1"/>
              </a:solidFill>
              <a:effectLst/>
              <a:latin typeface="Söhne"/>
            </a:endParaRPr>
          </a:p>
          <a:p>
            <a:pPr marL="173990" indent="-173990">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34935" y="1052956"/>
            <a:ext cx="8734745" cy="1261884"/>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1"/>
              </a:rPr>
              <a:t>https://www.coursera.org/</a:t>
            </a:r>
            <a:endParaRPr lang="en-US" b="0" i="0" dirty="0">
              <a:solidFill>
                <a:srgbClr val="0000FF"/>
              </a:solidFill>
              <a:effectLst/>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2"/>
              </a:rPr>
              <a:t>https://www.udacity.com/</a:t>
            </a:r>
            <a:endParaRPr lang="en-US" dirty="0">
              <a:solidFill>
                <a:srgbClr val="0000FF"/>
              </a:solidFill>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https://www.kaggle.com/learn</a:t>
            </a:r>
            <a:endParaRPr lang="en-US" b="0" i="0" dirty="0">
              <a:solidFill>
                <a:srgbClr val="0000FF"/>
              </a:solidFill>
              <a:effectLst/>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endParaRPr lang="en-US" sz="1600" b="1" dirty="0">
              <a:solidFill>
                <a:srgbClr val="213163"/>
              </a:solidFill>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endParaRPr lang="en-US" sz="1800" b="1" dirty="0">
              <a:solidFill>
                <a:schemeClr val="tx1"/>
              </a:solidFill>
            </a:endParaRPr>
          </a:p>
          <a:p>
            <a:pPr algn="ctr"/>
            <a:r>
              <a:rPr lang="en-US" dirty="0">
                <a:solidFill>
                  <a:schemeClr val="tx1"/>
                </a:solidFill>
              </a:rPr>
              <a:t>The content is curated from online/offline resources and used for educational purpose only</a:t>
            </a:r>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endParaRPr lang="en-US" sz="1600" b="1" dirty="0">
              <a:solidFill>
                <a:srgbClr val="213163"/>
              </a:solidFill>
            </a:endParaRP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endParaRPr lang="en-US" dirty="0"/>
          </a:p>
          <a:p>
            <a:pPr marL="173990" indent="-173990">
              <a:spcAft>
                <a:spcPts val="800"/>
              </a:spcAft>
              <a:buClr>
                <a:srgbClr val="213163"/>
              </a:buClr>
              <a:buFont typeface="Arial" panose="020B0604020202020204" pitchFamily="34" charset="0"/>
              <a:buChar char="•"/>
            </a:pPr>
            <a:r>
              <a:rPr lang="en-US" dirty="0"/>
              <a:t>Problem Statement</a:t>
            </a:r>
            <a:endParaRPr lang="en-US" dirty="0"/>
          </a:p>
          <a:p>
            <a:pPr marL="173990" indent="-173990">
              <a:spcAft>
                <a:spcPts val="800"/>
              </a:spcAft>
              <a:buClr>
                <a:srgbClr val="213163"/>
              </a:buClr>
              <a:buFont typeface="Arial" panose="020B0604020202020204" pitchFamily="34" charset="0"/>
              <a:buChar char="•"/>
            </a:pPr>
            <a:r>
              <a:rPr lang="en-US" dirty="0"/>
              <a:t>Aims, Objective &amp; Proposed System/Solution </a:t>
            </a:r>
            <a:endParaRPr lang="en-US" dirty="0"/>
          </a:p>
          <a:p>
            <a:pPr marL="173990" indent="-173990">
              <a:spcAft>
                <a:spcPts val="800"/>
              </a:spcAft>
              <a:buClr>
                <a:srgbClr val="213163"/>
              </a:buClr>
              <a:buFont typeface="Arial" panose="020B0604020202020204" pitchFamily="34" charset="0"/>
              <a:buChar char="•"/>
            </a:pPr>
            <a:r>
              <a:rPr lang="en-US" dirty="0"/>
              <a:t>System Deployment Approach</a:t>
            </a:r>
            <a:endParaRPr lang="en-US" dirty="0"/>
          </a:p>
          <a:p>
            <a:pPr marL="173990" indent="-173990">
              <a:spcAft>
                <a:spcPts val="800"/>
              </a:spcAft>
              <a:buClr>
                <a:srgbClr val="213163"/>
              </a:buClr>
              <a:buFont typeface="Arial" panose="020B0604020202020204" pitchFamily="34" charset="0"/>
              <a:buChar char="•"/>
            </a:pPr>
            <a:r>
              <a:rPr lang="en-US" dirty="0"/>
              <a:t>Model Development &amp; Algorithm</a:t>
            </a:r>
            <a:endParaRPr lang="en-US" dirty="0"/>
          </a:p>
          <a:p>
            <a:pPr marL="173990" indent="-173990">
              <a:spcAft>
                <a:spcPts val="800"/>
              </a:spcAft>
              <a:buClr>
                <a:srgbClr val="213163"/>
              </a:buClr>
              <a:buFont typeface="Arial" panose="020B0604020202020204" pitchFamily="34" charset="0"/>
              <a:buChar char="•"/>
            </a:pPr>
            <a:r>
              <a:rPr lang="en-US" dirty="0"/>
              <a:t>Future Scope</a:t>
            </a:r>
            <a:endParaRPr lang="en-US" dirty="0"/>
          </a:p>
          <a:p>
            <a:pPr marL="173990" indent="-173990">
              <a:spcAft>
                <a:spcPts val="800"/>
              </a:spcAft>
              <a:buClr>
                <a:srgbClr val="213163"/>
              </a:buClr>
              <a:buFont typeface="Arial" panose="020B0604020202020204" pitchFamily="34" charset="0"/>
              <a:buChar char="•"/>
            </a:pPr>
            <a:r>
              <a:rPr lang="en-US" dirty="0"/>
              <a:t>Video of the Project</a:t>
            </a:r>
            <a:endParaRPr lang="en-US" dirty="0"/>
          </a:p>
          <a:p>
            <a:pPr marL="173990" indent="-173990">
              <a:spcAft>
                <a:spcPts val="800"/>
              </a:spcAft>
              <a:buClr>
                <a:srgbClr val="213163"/>
              </a:buClr>
              <a:buFont typeface="Arial" panose="020B0604020202020204" pitchFamily="34" charset="0"/>
              <a:buChar char="•"/>
            </a:pPr>
            <a:r>
              <a:rPr lang="en-US" dirty="0"/>
              <a:t>Conclusion</a:t>
            </a:r>
            <a:endParaRPr lang="en-US" dirty="0"/>
          </a:p>
          <a:p>
            <a:pPr marL="173990" indent="-173990">
              <a:spcAft>
                <a:spcPts val="800"/>
              </a:spcAft>
              <a:buClr>
                <a:srgbClr val="213163"/>
              </a:buClr>
              <a:buFont typeface="Arial" panose="020B0604020202020204" pitchFamily="34" charset="0"/>
              <a:buChar char="•"/>
            </a:pPr>
            <a:r>
              <a:rPr lang="en-US" dirty="0"/>
              <a:t>Reference</a:t>
            </a:r>
            <a:endParaRPr lang="en-US" dirty="0"/>
          </a:p>
        </p:txBody>
      </p:sp>
      <p:pic>
        <p:nvPicPr>
          <p:cNvPr id="4" name="Picture 3"/>
          <p:cNvPicPr>
            <a:picLocks noChangeAspect="1"/>
          </p:cNvPicPr>
          <p:nvPr/>
        </p:nvPicPr>
        <p:blipFill>
          <a:blip r:embed="rId1"/>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endParaRPr lang="en-US" sz="1600" b="1" dirty="0">
              <a:solidFill>
                <a:srgbClr val="213163"/>
              </a:solidFill>
              <a:latin typeface="+mn-lt"/>
            </a:endParaRPr>
          </a:p>
        </p:txBody>
      </p:sp>
      <p:grpSp>
        <p:nvGrpSpPr>
          <p:cNvPr id="2" name="Group 1"/>
          <p:cNvGrpSpPr/>
          <p:nvPr/>
        </p:nvGrpSpPr>
        <p:grpSpPr>
          <a:xfrm>
            <a:off x="4879857" y="950917"/>
            <a:ext cx="3986766" cy="3986766"/>
            <a:chOff x="5001834" y="864388"/>
            <a:chExt cx="3986766" cy="3986766"/>
          </a:xfrm>
        </p:grpSpPr>
        <p:pic>
          <p:nvPicPr>
            <p:cNvPr id="8" name="Picture 7"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9" name="Picture 8"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4437065" cy="1169551"/>
          </a:xfrm>
          <a:prstGeom prst="rect">
            <a:avLst/>
          </a:prstGeom>
          <a:noFill/>
        </p:spPr>
        <p:txBody>
          <a:bodyPr wrap="square" lIns="91440" tIns="45720" rIns="91440" bIns="45720" anchor="t">
            <a:spAutoFit/>
          </a:bodyPr>
          <a:lstStyle/>
          <a:p>
            <a:pPr marL="173990" indent="-173990"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endParaRPr lang="en-US" sz="1600" b="1" dirty="0">
              <a:solidFill>
                <a:srgbClr val="213163"/>
              </a:solidFill>
              <a:latin typeface="+mn-lt"/>
            </a:endParaRPr>
          </a:p>
        </p:txBody>
      </p:sp>
      <p:grpSp>
        <p:nvGrpSpPr>
          <p:cNvPr id="12" name="Group 11"/>
          <p:cNvGrpSpPr/>
          <p:nvPr/>
        </p:nvGrpSpPr>
        <p:grpSpPr>
          <a:xfrm>
            <a:off x="4914899" y="1006304"/>
            <a:ext cx="3774125" cy="3130892"/>
            <a:chOff x="4578211" y="760307"/>
            <a:chExt cx="4510006" cy="3741355"/>
          </a:xfrm>
        </p:grpSpPr>
        <p:pic>
          <p:nvPicPr>
            <p:cNvPr id="13" name="Picture 12"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14" name="Picture 13"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 and Objective</a:t>
            </a:r>
            <a:endParaRPr lang="en-US" sz="1600" b="1" dirty="0">
              <a:solidFill>
                <a:srgbClr val="213163"/>
              </a:solidFill>
              <a:latin typeface="+mn-lt"/>
            </a:endParaRPr>
          </a:p>
        </p:txBody>
      </p:sp>
      <p:pic>
        <p:nvPicPr>
          <p:cNvPr id="2" name="Graphic 1" descr="Presentation with checklist with solid fill"/>
          <p:cNvPicPr>
            <a:picLocks noChangeAspect="1"/>
          </p:cNvPicPr>
          <p:nvPr/>
        </p:nvPicPr>
        <p:blipFill rotWithShape="1">
          <a:blip r:embed="rId1">
            <a:extLst>
              <a:ext uri="{96DAC541-7B7A-43D3-8B79-37D633B846F1}">
                <asvg:svgBlip xmlns:asvg="http://schemas.microsoft.com/office/drawing/2016/SVG/main" r:embed="rId2"/>
              </a:ext>
            </a:extLst>
          </a:blip>
          <a:srcRect l="7515" t="10396" r="9870" b="8883"/>
          <a:stretch>
            <a:fillRect/>
          </a:stretch>
        </p:blipFill>
        <p:spPr>
          <a:xfrm>
            <a:off x="3094566" y="1881249"/>
            <a:ext cx="2954867" cy="2887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85737" y="1059838"/>
            <a:ext cx="8650925" cy="282128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endParaRPr lang="en-US" sz="1600" b="0" i="0" dirty="0">
              <a:solidFill>
                <a:schemeClr val="tx1"/>
              </a:solidFill>
              <a:effectLst/>
              <a:latin typeface="Söhne"/>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endParaRPr lang="en-US" sz="1600" b="0" i="0" dirty="0">
              <a:solidFill>
                <a:schemeClr val="tx1"/>
              </a:solidFill>
              <a:effectLst/>
              <a:latin typeface="Söhne"/>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endParaRPr lang="en-US" sz="1600" b="0" i="0" dirty="0">
              <a:solidFill>
                <a:schemeClr val="tx1"/>
              </a:solidFill>
              <a:effectLst/>
              <a:latin typeface="Söhne"/>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endParaRPr lang="en-US" sz="1600" b="0" i="0" dirty="0">
              <a:solidFill>
                <a:schemeClr val="tx1"/>
              </a:solidFill>
              <a:effectLst/>
              <a:latin typeface="Söhne"/>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endParaRPr lang="en-US" sz="1600" i="0" dirty="0">
              <a:solidFill>
                <a:schemeClr val="tx1"/>
              </a:solidFill>
              <a:effectLst/>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endParaRPr lang="en-US" sz="1600" i="0" dirty="0">
              <a:solidFill>
                <a:schemeClr val="tx1"/>
              </a:solidFill>
              <a:effectLst/>
            </a:endParaRPr>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Objectives</a:t>
            </a:r>
            <a:endParaRPr lang="en-US" sz="1600" b="1" dirty="0">
              <a:solidFill>
                <a:srgbClr val="213163"/>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Proposed Solution</a:t>
            </a:r>
            <a:endParaRPr lang="en-US" sz="1600" b="1" dirty="0">
              <a:solidFill>
                <a:srgbClr val="213163"/>
              </a:solidFill>
            </a:endParaRPr>
          </a:p>
        </p:txBody>
      </p:sp>
      <p:sp>
        <p:nvSpPr>
          <p:cNvPr id="3" name="Google Shape;62;g5fab984687_2_0"/>
          <p:cNvSpPr txBox="1"/>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endParaRPr lang="en-US" dirty="0"/>
          </a:p>
        </p:txBody>
      </p:sp>
      <p:grpSp>
        <p:nvGrpSpPr>
          <p:cNvPr id="5" name="Group 4"/>
          <p:cNvGrpSpPr/>
          <p:nvPr/>
        </p:nvGrpSpPr>
        <p:grpSpPr>
          <a:xfrm>
            <a:off x="5264526" y="1047750"/>
            <a:ext cx="3422806" cy="2277722"/>
            <a:chOff x="5586259" y="1047750"/>
            <a:chExt cx="3422806" cy="2277722"/>
          </a:xfrm>
        </p:grpSpPr>
        <p:pic>
          <p:nvPicPr>
            <p:cNvPr id="6" name="Picture 2" descr="How to Write the Perfect Web Design Proposal - Bidsketc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endParaRPr lang="en-US" sz="1600" b="1" dirty="0">
              <a:solidFill>
                <a:srgbClr val="213163"/>
              </a:solidFill>
            </a:endParaRPr>
          </a:p>
        </p:txBody>
      </p:sp>
      <p:pic>
        <p:nvPicPr>
          <p:cNvPr id="7" name="Picture 6"/>
          <p:cNvPicPr>
            <a:picLocks noChangeAspect="1"/>
          </p:cNvPicPr>
          <p:nvPr/>
        </p:nvPicPr>
        <p:blipFill rotWithShape="1">
          <a:blip r:embed="rId1"/>
          <a:srcRect l="16240" t="9900" r="13904" b="2496"/>
          <a:stretch>
            <a:fillRect/>
          </a:stretch>
        </p:blipFill>
        <p:spPr>
          <a:xfrm>
            <a:off x="2131080" y="1222736"/>
            <a:ext cx="4745813" cy="3347762"/>
          </a:xfrm>
          <a:prstGeom prst="rect">
            <a:avLst/>
          </a:prstGeom>
        </p:spPr>
      </p:pic>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5266</Words>
  <Application>WPS Presentation</Application>
  <PresentationFormat>On-screen Show (16:9)</PresentationFormat>
  <Paragraphs>114</Paragraphs>
  <Slides>17</Slides>
  <Notes>17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SimSun</vt:lpstr>
      <vt:lpstr>Wingdings</vt:lpstr>
      <vt:lpstr>Arial</vt:lpstr>
      <vt:lpstr>Calibri</vt:lpstr>
      <vt:lpstr>Times New Roman</vt:lpstr>
      <vt:lpstr>Söhne</vt:lpstr>
      <vt:lpstr>AMGDT</vt:lpstr>
      <vt:lpstr>Nunito</vt:lpstr>
      <vt:lpstr>Calibri</vt:lpstr>
      <vt:lpstr>IBM Plex Sans</vt:lpstr>
      <vt:lpstr>Microsoft YaHei</vt:lpstr>
      <vt:lpstr>Arial Unicode MS</vt:lpstr>
      <vt:lpstr>Gear Drives</vt:lpstr>
      <vt:lpstr>PowerPoint 演示文稿</vt:lpstr>
      <vt:lpstr>PowerPoint 演示文稿</vt:lpstr>
      <vt:lpstr>Course 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163</cp:revision>
  <dcterms:created xsi:type="dcterms:W3CDTF">2024-04-19T14:34:00Z</dcterms:created>
  <dcterms:modified xsi:type="dcterms:W3CDTF">2024-04-19T14:52:04Z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D54510C2818542A099FCE82A9560CD25</vt:lpwstr>
  </property>
  <property fmtid="{D5CDD505-2E9C-101B-9397-08002B2CF9AE}" pid="4" name="KSOProductBuildVer">
    <vt:lpwstr>1033-11.2.0.11219</vt:lpwstr>
  </property>
</Properties>
</file>